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744" r:id="rId6"/>
    <p:sldId id="2746" r:id="rId7"/>
    <p:sldId id="305" r:id="rId8"/>
    <p:sldId id="307" r:id="rId9"/>
    <p:sldId id="306" r:id="rId10"/>
    <p:sldId id="2747" r:id="rId11"/>
    <p:sldId id="266" r:id="rId12"/>
    <p:sldId id="2750" r:id="rId13"/>
    <p:sldId id="2753" r:id="rId14"/>
    <p:sldId id="2754" r:id="rId15"/>
    <p:sldId id="296" r:id="rId16"/>
  </p:sldIdLst>
  <p:sldSz cx="12700000" cy="7143750"/>
  <p:notesSz cx="12700000" cy="71437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3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2500" y="2214562"/>
            <a:ext cx="10795000" cy="1500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05000" y="4000500"/>
            <a:ext cx="8890000" cy="1785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E549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E549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5000" y="1643062"/>
            <a:ext cx="5524500" cy="4714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40500" y="1643062"/>
            <a:ext cx="5524500" cy="4714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E549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42361" y="2059304"/>
            <a:ext cx="721527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E549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5000" y="1643062"/>
            <a:ext cx="11430000" cy="4714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18000" y="6643687"/>
            <a:ext cx="4064000" cy="357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5000" y="6643687"/>
            <a:ext cx="2921000" cy="357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44000" y="6643687"/>
            <a:ext cx="2921000" cy="357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rtwork.com.br/" TargetMode="External"/><Relationship Id="rId13" Type="http://schemas.openxmlformats.org/officeDocument/2006/relationships/image" Target="../media/image26.png"/><Relationship Id="rId18" Type="http://schemas.openxmlformats.org/officeDocument/2006/relationships/image" Target="../media/image6.png"/><Relationship Id="rId3" Type="http://schemas.openxmlformats.org/officeDocument/2006/relationships/image" Target="../media/image18.png"/><Relationship Id="rId7" Type="http://schemas.openxmlformats.org/officeDocument/2006/relationships/hyperlink" Target="mailto:contato@partwork.com.br" TargetMode="External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.jp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11" Type="http://schemas.openxmlformats.org/officeDocument/2006/relationships/image" Target="../media/image24.png"/><Relationship Id="rId5" Type="http://schemas.openxmlformats.org/officeDocument/2006/relationships/image" Target="../media/image20.jp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jpg"/><Relationship Id="rId7" Type="http://schemas.openxmlformats.org/officeDocument/2006/relationships/image" Target="../media/image1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700000" cy="714375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0"/>
            <a:ext cx="12700000" cy="7143750"/>
          </a:xfrm>
          <a:custGeom>
            <a:avLst/>
            <a:gdLst/>
            <a:ahLst/>
            <a:cxnLst/>
            <a:rect l="l" t="t" r="r" b="b"/>
            <a:pathLst>
              <a:path w="12700000" h="7143750">
                <a:moveTo>
                  <a:pt x="12700000" y="0"/>
                </a:moveTo>
                <a:lnTo>
                  <a:pt x="0" y="0"/>
                </a:lnTo>
                <a:lnTo>
                  <a:pt x="0" y="7143750"/>
                </a:lnTo>
                <a:lnTo>
                  <a:pt x="12700000" y="7143750"/>
                </a:lnTo>
                <a:lnTo>
                  <a:pt x="12700000" y="0"/>
                </a:lnTo>
                <a:close/>
              </a:path>
            </a:pathLst>
          </a:custGeom>
          <a:solidFill>
            <a:srgbClr val="EDECEB">
              <a:alpha val="7999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0" y="858647"/>
            <a:ext cx="6565797" cy="6285560"/>
            <a:chOff x="0" y="858647"/>
            <a:chExt cx="6565797" cy="628556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84399" y="4092475"/>
              <a:ext cx="3581398" cy="305127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209099" y="4312361"/>
              <a:ext cx="3141345" cy="2831465"/>
            </a:xfrm>
            <a:custGeom>
              <a:avLst/>
              <a:gdLst/>
              <a:ahLst/>
              <a:cxnLst/>
              <a:rect l="l" t="t" r="r" b="b"/>
              <a:pathLst>
                <a:path w="3141345" h="2831465">
                  <a:moveTo>
                    <a:pt x="3140900" y="0"/>
                  </a:moveTo>
                  <a:lnTo>
                    <a:pt x="0" y="0"/>
                  </a:lnTo>
                  <a:lnTo>
                    <a:pt x="0" y="2831388"/>
                  </a:lnTo>
                  <a:lnTo>
                    <a:pt x="3140900" y="2831388"/>
                  </a:lnTo>
                  <a:lnTo>
                    <a:pt x="3140900" y="0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980975"/>
              <a:ext cx="3289198" cy="616277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1203147"/>
              <a:ext cx="3064510" cy="5941060"/>
            </a:xfrm>
            <a:custGeom>
              <a:avLst/>
              <a:gdLst/>
              <a:ahLst/>
              <a:cxnLst/>
              <a:rect l="l" t="t" r="r" b="b"/>
              <a:pathLst>
                <a:path w="3064510" h="5941059">
                  <a:moveTo>
                    <a:pt x="3064141" y="0"/>
                  </a:moveTo>
                  <a:lnTo>
                    <a:pt x="0" y="0"/>
                  </a:lnTo>
                  <a:lnTo>
                    <a:pt x="0" y="5940602"/>
                  </a:lnTo>
                  <a:lnTo>
                    <a:pt x="3064141" y="5940602"/>
                  </a:lnTo>
                  <a:lnTo>
                    <a:pt x="3064141" y="0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61754" y="3967861"/>
              <a:ext cx="3388995" cy="3176270"/>
            </a:xfrm>
            <a:custGeom>
              <a:avLst/>
              <a:gdLst/>
              <a:ahLst/>
              <a:cxnLst/>
              <a:rect l="l" t="t" r="r" b="b"/>
              <a:pathLst>
                <a:path w="3388995" h="3176270">
                  <a:moveTo>
                    <a:pt x="3388753" y="3175889"/>
                  </a:moveTo>
                  <a:lnTo>
                    <a:pt x="3388753" y="0"/>
                  </a:lnTo>
                  <a:lnTo>
                    <a:pt x="0" y="0"/>
                  </a:lnTo>
                  <a:lnTo>
                    <a:pt x="0" y="3175889"/>
                  </a:lnTo>
                </a:path>
              </a:pathLst>
            </a:custGeom>
            <a:ln w="30721">
              <a:solidFill>
                <a:srgbClr val="ED74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58647"/>
              <a:ext cx="3450590" cy="6285230"/>
            </a:xfrm>
            <a:custGeom>
              <a:avLst/>
              <a:gdLst/>
              <a:ahLst/>
              <a:cxnLst/>
              <a:rect l="l" t="t" r="r" b="b"/>
              <a:pathLst>
                <a:path w="3450590" h="6285230">
                  <a:moveTo>
                    <a:pt x="3450488" y="6285103"/>
                  </a:moveTo>
                  <a:lnTo>
                    <a:pt x="3450488" y="0"/>
                  </a:lnTo>
                  <a:lnTo>
                    <a:pt x="0" y="0"/>
                  </a:lnTo>
                </a:path>
              </a:pathLst>
            </a:custGeom>
            <a:ln w="30378">
              <a:solidFill>
                <a:srgbClr val="ED74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9099" y="4312361"/>
              <a:ext cx="3140900" cy="2831388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209099" y="4312361"/>
              <a:ext cx="3141345" cy="2831465"/>
            </a:xfrm>
            <a:custGeom>
              <a:avLst/>
              <a:gdLst/>
              <a:ahLst/>
              <a:cxnLst/>
              <a:rect l="l" t="t" r="r" b="b"/>
              <a:pathLst>
                <a:path w="3141345" h="2831465">
                  <a:moveTo>
                    <a:pt x="3140900" y="0"/>
                  </a:moveTo>
                  <a:lnTo>
                    <a:pt x="0" y="0"/>
                  </a:lnTo>
                  <a:lnTo>
                    <a:pt x="0" y="2831388"/>
                  </a:lnTo>
                  <a:lnTo>
                    <a:pt x="3140900" y="2831388"/>
                  </a:lnTo>
                  <a:lnTo>
                    <a:pt x="3140900" y="0"/>
                  </a:lnTo>
                  <a:close/>
                </a:path>
              </a:pathLst>
            </a:custGeom>
            <a:solidFill>
              <a:srgbClr val="2E5498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203147"/>
              <a:ext cx="3064141" cy="594060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0" y="1203147"/>
              <a:ext cx="3064510" cy="5941060"/>
            </a:xfrm>
            <a:custGeom>
              <a:avLst/>
              <a:gdLst/>
              <a:ahLst/>
              <a:cxnLst/>
              <a:rect l="l" t="t" r="r" b="b"/>
              <a:pathLst>
                <a:path w="3064510" h="5941059">
                  <a:moveTo>
                    <a:pt x="3064141" y="0"/>
                  </a:moveTo>
                  <a:lnTo>
                    <a:pt x="0" y="0"/>
                  </a:lnTo>
                  <a:lnTo>
                    <a:pt x="0" y="5940602"/>
                  </a:lnTo>
                  <a:lnTo>
                    <a:pt x="3064141" y="5940602"/>
                  </a:lnTo>
                  <a:lnTo>
                    <a:pt x="3064141" y="0"/>
                  </a:lnTo>
                  <a:close/>
                </a:path>
              </a:pathLst>
            </a:custGeom>
            <a:solidFill>
              <a:srgbClr val="2E5498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5">
            <a:extLst>
              <a:ext uri="{FF2B5EF4-FFF2-40B4-BE49-F238E27FC236}">
                <a16:creationId xmlns:a16="http://schemas.microsoft.com/office/drawing/2014/main" id="{CEAD00D0-DFBE-8B24-97B8-1A39F55139E1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712503" y="4092475"/>
            <a:ext cx="2592024" cy="21155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ED74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915535" cy="7143750"/>
          </a:xfrm>
          <a:custGeom>
            <a:avLst/>
            <a:gdLst/>
            <a:ahLst/>
            <a:cxnLst/>
            <a:rect l="l" t="t" r="r" b="b"/>
            <a:pathLst>
              <a:path w="4915535" h="7143750">
                <a:moveTo>
                  <a:pt x="4915204" y="0"/>
                </a:moveTo>
                <a:lnTo>
                  <a:pt x="0" y="0"/>
                </a:lnTo>
                <a:lnTo>
                  <a:pt x="0" y="7143750"/>
                </a:lnTo>
                <a:lnTo>
                  <a:pt x="4915204" y="7143750"/>
                </a:lnTo>
                <a:lnTo>
                  <a:pt x="4915204" y="0"/>
                </a:lnTo>
                <a:close/>
              </a:path>
            </a:pathLst>
          </a:custGeom>
          <a:solidFill>
            <a:srgbClr val="F2E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4963" y="3634792"/>
            <a:ext cx="279717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1600" spc="-90" dirty="0">
                <a:solidFill>
                  <a:srgbClr val="6B6B6B"/>
                </a:solidFill>
                <a:latin typeface="Trebuchet MS"/>
                <a:cs typeface="Trebuchet MS"/>
              </a:rPr>
              <a:t>ALL LINE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4976" y="2926767"/>
            <a:ext cx="27844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PLANO PRATA</a:t>
            </a:r>
            <a:endParaRPr sz="30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77648" y="3515697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11270" y="523875"/>
            <a:ext cx="6225587" cy="46243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Prestadores de serviços;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Simples Nacional;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Isenção da 13ª Mensalidade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Faturamento médio de até R$ 25.000/mês;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Emissão de até 20 NF’S/mês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Acesso ao portal do cliente </a:t>
            </a:r>
            <a:r>
              <a:rPr lang="pt-BR" sz="1600" spc="300" dirty="0" err="1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All</a:t>
            </a: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 </a:t>
            </a:r>
            <a:r>
              <a:rPr lang="pt-BR" sz="1600" spc="300" dirty="0" err="1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Line</a:t>
            </a: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 para consulta das guias de impostos e relatórios contábeis;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Verificação do balancete, DRE e balanço anual;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Atendimento 100% digital;</a:t>
            </a:r>
            <a:endParaRPr lang="en-US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marL="12700" marR="720090"/>
            <a:endParaRPr lang="en-US" sz="1600" spc="-75" dirty="0">
              <a:solidFill>
                <a:schemeClr val="bg1"/>
              </a:solidFill>
              <a:latin typeface="Calibri"/>
              <a:ea typeface="Microsoft Sans Serif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523875"/>
            <a:ext cx="283239" cy="25219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1057275"/>
            <a:ext cx="283239" cy="25219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2025791"/>
            <a:ext cx="283239" cy="25218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2581275"/>
            <a:ext cx="283239" cy="252188"/>
          </a:xfrm>
          <a:prstGeom prst="rect">
            <a:avLst/>
          </a:prstGeom>
        </p:spPr>
      </p:pic>
      <p:pic>
        <p:nvPicPr>
          <p:cNvPr id="16" name="object 15">
            <a:extLst>
              <a:ext uri="{FF2B5EF4-FFF2-40B4-BE49-F238E27FC236}">
                <a16:creationId xmlns:a16="http://schemas.microsoft.com/office/drawing/2014/main" id="{F60120C8-6FDD-69EF-0DA9-20E221D455B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3167287"/>
            <a:ext cx="283239" cy="252188"/>
          </a:xfrm>
          <a:prstGeom prst="rect">
            <a:avLst/>
          </a:prstGeom>
        </p:spPr>
      </p:pic>
      <p:pic>
        <p:nvPicPr>
          <p:cNvPr id="17" name="object 15">
            <a:extLst>
              <a:ext uri="{FF2B5EF4-FFF2-40B4-BE49-F238E27FC236}">
                <a16:creationId xmlns:a16="http://schemas.microsoft.com/office/drawing/2014/main" id="{6CD03ADA-F34C-E309-882E-D28C4CA2CAD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4039615"/>
            <a:ext cx="283239" cy="252188"/>
          </a:xfrm>
          <a:prstGeom prst="rect">
            <a:avLst/>
          </a:prstGeom>
        </p:spPr>
      </p:pic>
      <p:sp>
        <p:nvSpPr>
          <p:cNvPr id="21" name="object 10">
            <a:extLst>
              <a:ext uri="{FF2B5EF4-FFF2-40B4-BE49-F238E27FC236}">
                <a16:creationId xmlns:a16="http://schemas.microsoft.com/office/drawing/2014/main" id="{4EAE3B78-834A-DE3D-C723-1FB8CC35E5ED}"/>
              </a:ext>
            </a:extLst>
          </p:cNvPr>
          <p:cNvSpPr txBox="1"/>
          <p:nvPr/>
        </p:nvSpPr>
        <p:spPr>
          <a:xfrm>
            <a:off x="6717096" y="5670004"/>
            <a:ext cx="4509704" cy="124393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br>
              <a:rPr lang="pt-BR" sz="2400" b="1" spc="300" dirty="0">
                <a:solidFill>
                  <a:schemeClr val="tx2"/>
                </a:solidFill>
                <a:latin typeface="Microsoft Sans Serif"/>
                <a:ea typeface="Microsoft Sans Serif"/>
                <a:cs typeface="Microsoft Sans Serif"/>
              </a:rPr>
            </a:br>
            <a:r>
              <a:rPr lang="pt-BR" sz="2400" b="1" spc="3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 Valor Mensal: R$ 279,00</a:t>
            </a:r>
          </a:p>
          <a:p>
            <a:pPr marL="12700" marR="720090"/>
            <a:endParaRPr lang="en-US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marL="12700" marR="720090"/>
            <a:endParaRPr lang="en-US" sz="1600" spc="-75" dirty="0">
              <a:solidFill>
                <a:schemeClr val="bg1"/>
              </a:solidFill>
              <a:latin typeface="Calibri"/>
              <a:ea typeface="Microsoft Sans Serif"/>
              <a:cs typeface="Calibri"/>
            </a:endParaRPr>
          </a:p>
        </p:txBody>
      </p:sp>
      <p:pic>
        <p:nvPicPr>
          <p:cNvPr id="22" name="object 15">
            <a:extLst>
              <a:ext uri="{FF2B5EF4-FFF2-40B4-BE49-F238E27FC236}">
                <a16:creationId xmlns:a16="http://schemas.microsoft.com/office/drawing/2014/main" id="{DAA53C3F-B755-7C6C-0F90-096621040FB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4615087"/>
            <a:ext cx="283239" cy="252188"/>
          </a:xfrm>
          <a:prstGeom prst="rect">
            <a:avLst/>
          </a:prstGeom>
        </p:spPr>
      </p:pic>
      <p:pic>
        <p:nvPicPr>
          <p:cNvPr id="3" name="object 12">
            <a:extLst>
              <a:ext uri="{FF2B5EF4-FFF2-40B4-BE49-F238E27FC236}">
                <a16:creationId xmlns:a16="http://schemas.microsoft.com/office/drawing/2014/main" id="{BDDE5F34-E7F7-D4D6-8223-411E4FACFEA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1547506"/>
            <a:ext cx="283239" cy="252190"/>
          </a:xfrm>
          <a:prstGeom prst="rect">
            <a:avLst/>
          </a:prstGeom>
        </p:spPr>
      </p:pic>
      <p:pic>
        <p:nvPicPr>
          <p:cNvPr id="5" name="object 5">
            <a:extLst>
              <a:ext uri="{FF2B5EF4-FFF2-40B4-BE49-F238E27FC236}">
                <a16:creationId xmlns:a16="http://schemas.microsoft.com/office/drawing/2014/main" id="{9ADFD8CA-3C96-D51D-CE84-5A5BCD991BF0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7650" y="639963"/>
            <a:ext cx="720979" cy="72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867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ED74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915535" cy="7143750"/>
          </a:xfrm>
          <a:custGeom>
            <a:avLst/>
            <a:gdLst/>
            <a:ahLst/>
            <a:cxnLst/>
            <a:rect l="l" t="t" r="r" b="b"/>
            <a:pathLst>
              <a:path w="4915535" h="7143750">
                <a:moveTo>
                  <a:pt x="4915204" y="0"/>
                </a:moveTo>
                <a:lnTo>
                  <a:pt x="0" y="0"/>
                </a:lnTo>
                <a:lnTo>
                  <a:pt x="0" y="7143750"/>
                </a:lnTo>
                <a:lnTo>
                  <a:pt x="4915204" y="7143750"/>
                </a:lnTo>
                <a:lnTo>
                  <a:pt x="4915204" y="0"/>
                </a:lnTo>
                <a:close/>
              </a:path>
            </a:pathLst>
          </a:custGeom>
          <a:solidFill>
            <a:srgbClr val="F2E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4963" y="3634792"/>
            <a:ext cx="279717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1600" spc="-90" dirty="0">
                <a:solidFill>
                  <a:srgbClr val="6B6B6B"/>
                </a:solidFill>
                <a:latin typeface="Trebuchet MS"/>
                <a:cs typeface="Trebuchet MS"/>
              </a:rPr>
              <a:t>ALL LINE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4976" y="2926767"/>
            <a:ext cx="27844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PLANO OURO</a:t>
            </a:r>
            <a:endParaRPr sz="30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77648" y="3515697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93410" y="480895"/>
            <a:ext cx="6225587" cy="462434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Prestadores de serviços;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Simples Nacional;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Isenção da 13ª Mensalidade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Faturamento de até R$ 50.000,00/mês;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Emissão de até 30 NF’S/mês;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Acesso ao portal do cliente </a:t>
            </a:r>
            <a:r>
              <a:rPr lang="pt-BR" sz="1600" spc="300" dirty="0" err="1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All</a:t>
            </a: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 </a:t>
            </a:r>
            <a:r>
              <a:rPr lang="pt-BR" sz="1600" spc="300" dirty="0" err="1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Line</a:t>
            </a: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 para consulta das guias de impostos e relatórios contábeis;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Verificação do balancete, DRE e balanço anual;</a:t>
            </a:r>
          </a:p>
          <a:p>
            <a:pPr marL="12700">
              <a:spcBef>
                <a:spcPts val="100"/>
              </a:spcBef>
            </a:pP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Atendimento 100% digital;</a:t>
            </a:r>
          </a:p>
          <a:p>
            <a:pPr marL="12700" marR="720090"/>
            <a:endParaRPr lang="en-US" sz="1600" spc="-75" dirty="0">
              <a:solidFill>
                <a:schemeClr val="bg1"/>
              </a:solidFill>
              <a:latin typeface="Calibri"/>
              <a:ea typeface="Microsoft Sans Serif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523875"/>
            <a:ext cx="283239" cy="25219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1057275"/>
            <a:ext cx="283239" cy="25219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2025791"/>
            <a:ext cx="283239" cy="25218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2581275"/>
            <a:ext cx="283239" cy="252188"/>
          </a:xfrm>
          <a:prstGeom prst="rect">
            <a:avLst/>
          </a:prstGeom>
        </p:spPr>
      </p:pic>
      <p:pic>
        <p:nvPicPr>
          <p:cNvPr id="16" name="object 15">
            <a:extLst>
              <a:ext uri="{FF2B5EF4-FFF2-40B4-BE49-F238E27FC236}">
                <a16:creationId xmlns:a16="http://schemas.microsoft.com/office/drawing/2014/main" id="{F60120C8-6FDD-69EF-0DA9-20E221D455B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3167287"/>
            <a:ext cx="283239" cy="252188"/>
          </a:xfrm>
          <a:prstGeom prst="rect">
            <a:avLst/>
          </a:prstGeom>
        </p:spPr>
      </p:pic>
      <p:pic>
        <p:nvPicPr>
          <p:cNvPr id="17" name="object 15">
            <a:extLst>
              <a:ext uri="{FF2B5EF4-FFF2-40B4-BE49-F238E27FC236}">
                <a16:creationId xmlns:a16="http://schemas.microsoft.com/office/drawing/2014/main" id="{6CD03ADA-F34C-E309-882E-D28C4CA2CAD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4039615"/>
            <a:ext cx="283239" cy="252188"/>
          </a:xfrm>
          <a:prstGeom prst="rect">
            <a:avLst/>
          </a:prstGeom>
        </p:spPr>
      </p:pic>
      <p:sp>
        <p:nvSpPr>
          <p:cNvPr id="21" name="object 10">
            <a:extLst>
              <a:ext uri="{FF2B5EF4-FFF2-40B4-BE49-F238E27FC236}">
                <a16:creationId xmlns:a16="http://schemas.microsoft.com/office/drawing/2014/main" id="{4EAE3B78-834A-DE3D-C723-1FB8CC35E5ED}"/>
              </a:ext>
            </a:extLst>
          </p:cNvPr>
          <p:cNvSpPr txBox="1"/>
          <p:nvPr/>
        </p:nvSpPr>
        <p:spPr>
          <a:xfrm>
            <a:off x="6717096" y="5670004"/>
            <a:ext cx="4509704" cy="124393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br>
              <a:rPr lang="pt-BR" sz="2400" b="1" spc="300" dirty="0">
                <a:solidFill>
                  <a:schemeClr val="tx2"/>
                </a:solidFill>
                <a:latin typeface="Microsoft Sans Serif"/>
                <a:ea typeface="Microsoft Sans Serif"/>
                <a:cs typeface="Microsoft Sans Serif"/>
              </a:rPr>
            </a:br>
            <a:r>
              <a:rPr lang="pt-BR" sz="2400" b="1" spc="3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 Valor Mensal: R$ 379,00 </a:t>
            </a:r>
          </a:p>
          <a:p>
            <a:pPr marL="12700" marR="720090"/>
            <a:endParaRPr lang="en-US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marL="12700" marR="720090"/>
            <a:endParaRPr lang="en-US" sz="1600" spc="-75" dirty="0">
              <a:solidFill>
                <a:schemeClr val="bg1"/>
              </a:solidFill>
              <a:latin typeface="Calibri"/>
              <a:ea typeface="Microsoft Sans Serif"/>
              <a:cs typeface="Calibri"/>
            </a:endParaRPr>
          </a:p>
        </p:txBody>
      </p:sp>
      <p:pic>
        <p:nvPicPr>
          <p:cNvPr id="22" name="object 15">
            <a:extLst>
              <a:ext uri="{FF2B5EF4-FFF2-40B4-BE49-F238E27FC236}">
                <a16:creationId xmlns:a16="http://schemas.microsoft.com/office/drawing/2014/main" id="{DAA53C3F-B755-7C6C-0F90-096621040FB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4615087"/>
            <a:ext cx="283239" cy="252188"/>
          </a:xfrm>
          <a:prstGeom prst="rect">
            <a:avLst/>
          </a:prstGeom>
        </p:spPr>
      </p:pic>
      <p:pic>
        <p:nvPicPr>
          <p:cNvPr id="3" name="object 12">
            <a:extLst>
              <a:ext uri="{FF2B5EF4-FFF2-40B4-BE49-F238E27FC236}">
                <a16:creationId xmlns:a16="http://schemas.microsoft.com/office/drawing/2014/main" id="{D6B184C7-6259-C2F7-8A19-EE391020B92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1547506"/>
            <a:ext cx="283239" cy="252190"/>
          </a:xfrm>
          <a:prstGeom prst="rect">
            <a:avLst/>
          </a:prstGeom>
        </p:spPr>
      </p:pic>
      <p:pic>
        <p:nvPicPr>
          <p:cNvPr id="5" name="object 5">
            <a:extLst>
              <a:ext uri="{FF2B5EF4-FFF2-40B4-BE49-F238E27FC236}">
                <a16:creationId xmlns:a16="http://schemas.microsoft.com/office/drawing/2014/main" id="{6FBD947A-352E-F6D9-2438-D4C8E0F6FB9C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7650" y="639963"/>
            <a:ext cx="720979" cy="72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401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700000" cy="714375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0"/>
            <a:ext cx="12700000" cy="7143750"/>
          </a:xfrm>
          <a:custGeom>
            <a:avLst/>
            <a:gdLst/>
            <a:ahLst/>
            <a:cxnLst/>
            <a:rect l="l" t="t" r="r" b="b"/>
            <a:pathLst>
              <a:path w="12700000" h="7143750">
                <a:moveTo>
                  <a:pt x="12700000" y="0"/>
                </a:moveTo>
                <a:lnTo>
                  <a:pt x="0" y="0"/>
                </a:lnTo>
                <a:lnTo>
                  <a:pt x="0" y="7143750"/>
                </a:lnTo>
                <a:lnTo>
                  <a:pt x="12700000" y="7143750"/>
                </a:lnTo>
                <a:lnTo>
                  <a:pt x="12700000" y="0"/>
                </a:lnTo>
                <a:close/>
              </a:path>
            </a:pathLst>
          </a:custGeom>
          <a:solidFill>
            <a:srgbClr val="EDECEB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972934"/>
            <a:ext cx="4175125" cy="1100455"/>
          </a:xfrm>
          <a:custGeom>
            <a:avLst/>
            <a:gdLst/>
            <a:ahLst/>
            <a:cxnLst/>
            <a:rect l="l" t="t" r="r" b="b"/>
            <a:pathLst>
              <a:path w="4175125" h="1100455">
                <a:moveTo>
                  <a:pt x="4174921" y="0"/>
                </a:moveTo>
                <a:lnTo>
                  <a:pt x="0" y="0"/>
                </a:lnTo>
                <a:lnTo>
                  <a:pt x="0" y="1100137"/>
                </a:lnTo>
                <a:lnTo>
                  <a:pt x="4174921" y="1100137"/>
                </a:lnTo>
                <a:lnTo>
                  <a:pt x="4174921" y="0"/>
                </a:lnTo>
                <a:close/>
              </a:path>
            </a:pathLst>
          </a:custGeom>
          <a:solidFill>
            <a:srgbClr val="2E54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130658" y="905142"/>
            <a:ext cx="6569710" cy="6285560"/>
            <a:chOff x="6130658" y="858647"/>
            <a:chExt cx="6569710" cy="628556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30658" y="4086301"/>
              <a:ext cx="3581387" cy="305744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350000" y="4312361"/>
              <a:ext cx="3141345" cy="2831465"/>
            </a:xfrm>
            <a:custGeom>
              <a:avLst/>
              <a:gdLst/>
              <a:ahLst/>
              <a:cxnLst/>
              <a:rect l="l" t="t" r="r" b="b"/>
              <a:pathLst>
                <a:path w="3141345" h="2831465">
                  <a:moveTo>
                    <a:pt x="3140913" y="0"/>
                  </a:moveTo>
                  <a:lnTo>
                    <a:pt x="0" y="0"/>
                  </a:lnTo>
                  <a:lnTo>
                    <a:pt x="0" y="2831388"/>
                  </a:lnTo>
                  <a:lnTo>
                    <a:pt x="3140913" y="2831388"/>
                  </a:lnTo>
                  <a:lnTo>
                    <a:pt x="3140913" y="0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07258" y="974801"/>
              <a:ext cx="3292741" cy="616894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635858" y="1203147"/>
              <a:ext cx="3064510" cy="5941060"/>
            </a:xfrm>
            <a:custGeom>
              <a:avLst/>
              <a:gdLst/>
              <a:ahLst/>
              <a:cxnLst/>
              <a:rect l="l" t="t" r="r" b="b"/>
              <a:pathLst>
                <a:path w="3064509" h="5941059">
                  <a:moveTo>
                    <a:pt x="3064141" y="0"/>
                  </a:moveTo>
                  <a:lnTo>
                    <a:pt x="0" y="0"/>
                  </a:lnTo>
                  <a:lnTo>
                    <a:pt x="0" y="5940602"/>
                  </a:lnTo>
                  <a:lnTo>
                    <a:pt x="3064141" y="5940602"/>
                  </a:lnTo>
                  <a:lnTo>
                    <a:pt x="3064141" y="0"/>
                  </a:lnTo>
                  <a:close/>
                </a:path>
              </a:pathLst>
            </a:custGeom>
            <a:solidFill>
              <a:srgbClr val="6B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649491" y="3967861"/>
              <a:ext cx="3388995" cy="3176270"/>
            </a:xfrm>
            <a:custGeom>
              <a:avLst/>
              <a:gdLst/>
              <a:ahLst/>
              <a:cxnLst/>
              <a:rect l="l" t="t" r="r" b="b"/>
              <a:pathLst>
                <a:path w="3388995" h="3176270">
                  <a:moveTo>
                    <a:pt x="0" y="3175889"/>
                  </a:moveTo>
                  <a:lnTo>
                    <a:pt x="0" y="0"/>
                  </a:lnTo>
                  <a:lnTo>
                    <a:pt x="3388753" y="0"/>
                  </a:lnTo>
                  <a:lnTo>
                    <a:pt x="3388753" y="3175889"/>
                  </a:lnTo>
                </a:path>
              </a:pathLst>
            </a:custGeom>
            <a:ln w="30721">
              <a:solidFill>
                <a:srgbClr val="ED74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249511" y="858647"/>
              <a:ext cx="3450590" cy="6285230"/>
            </a:xfrm>
            <a:custGeom>
              <a:avLst/>
              <a:gdLst/>
              <a:ahLst/>
              <a:cxnLst/>
              <a:rect l="l" t="t" r="r" b="b"/>
              <a:pathLst>
                <a:path w="3450590" h="6285230">
                  <a:moveTo>
                    <a:pt x="0" y="6285103"/>
                  </a:moveTo>
                  <a:lnTo>
                    <a:pt x="0" y="0"/>
                  </a:lnTo>
                  <a:lnTo>
                    <a:pt x="3450488" y="0"/>
                  </a:lnTo>
                </a:path>
              </a:pathLst>
            </a:custGeom>
            <a:ln w="30378">
              <a:solidFill>
                <a:srgbClr val="ED74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50000" y="4312361"/>
              <a:ext cx="3140913" cy="283138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350000" y="4312361"/>
              <a:ext cx="3141345" cy="2831465"/>
            </a:xfrm>
            <a:custGeom>
              <a:avLst/>
              <a:gdLst/>
              <a:ahLst/>
              <a:cxnLst/>
              <a:rect l="l" t="t" r="r" b="b"/>
              <a:pathLst>
                <a:path w="3141345" h="2831465">
                  <a:moveTo>
                    <a:pt x="3140913" y="0"/>
                  </a:moveTo>
                  <a:lnTo>
                    <a:pt x="0" y="0"/>
                  </a:lnTo>
                  <a:lnTo>
                    <a:pt x="0" y="2831388"/>
                  </a:lnTo>
                  <a:lnTo>
                    <a:pt x="3140913" y="2831388"/>
                  </a:lnTo>
                  <a:lnTo>
                    <a:pt x="3140913" y="0"/>
                  </a:lnTo>
                  <a:close/>
                </a:path>
              </a:pathLst>
            </a:custGeom>
            <a:solidFill>
              <a:srgbClr val="2E5498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635858" y="1203147"/>
              <a:ext cx="3064141" cy="594060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9635858" y="1203147"/>
              <a:ext cx="3064510" cy="5941060"/>
            </a:xfrm>
            <a:custGeom>
              <a:avLst/>
              <a:gdLst/>
              <a:ahLst/>
              <a:cxnLst/>
              <a:rect l="l" t="t" r="r" b="b"/>
              <a:pathLst>
                <a:path w="3064509" h="5941059">
                  <a:moveTo>
                    <a:pt x="3064141" y="0"/>
                  </a:moveTo>
                  <a:lnTo>
                    <a:pt x="0" y="0"/>
                  </a:lnTo>
                  <a:lnTo>
                    <a:pt x="0" y="5940602"/>
                  </a:lnTo>
                  <a:lnTo>
                    <a:pt x="3064141" y="5940602"/>
                  </a:lnTo>
                  <a:lnTo>
                    <a:pt x="3064141" y="0"/>
                  </a:lnTo>
                  <a:close/>
                </a:path>
              </a:pathLst>
            </a:custGeom>
            <a:solidFill>
              <a:srgbClr val="2E5498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766489" y="1094035"/>
            <a:ext cx="2947035" cy="80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060"/>
              </a:lnSpc>
              <a:spcBef>
                <a:spcPts val="100"/>
              </a:spcBef>
            </a:pPr>
            <a:r>
              <a:rPr sz="2600" b="0" spc="45" dirty="0">
                <a:solidFill>
                  <a:srgbClr val="ECF3FD"/>
                </a:solidFill>
                <a:latin typeface="Trebuchet MS"/>
                <a:cs typeface="Trebuchet MS"/>
              </a:rPr>
              <a:t>ENTRE</a:t>
            </a:r>
            <a:r>
              <a:rPr sz="2600" b="0" spc="-170" dirty="0">
                <a:solidFill>
                  <a:srgbClr val="ECF3FD"/>
                </a:solidFill>
                <a:latin typeface="Trebuchet MS"/>
                <a:cs typeface="Trebuchet MS"/>
              </a:rPr>
              <a:t> </a:t>
            </a:r>
            <a:r>
              <a:rPr sz="2600" b="0" spc="150" dirty="0">
                <a:solidFill>
                  <a:srgbClr val="ECF3FD"/>
                </a:solidFill>
                <a:latin typeface="Trebuchet MS"/>
                <a:cs typeface="Trebuchet MS"/>
              </a:rPr>
              <a:t>EM</a:t>
            </a:r>
            <a:endParaRPr sz="2600">
              <a:latin typeface="Trebuchet MS"/>
              <a:cs typeface="Trebuchet MS"/>
            </a:endParaRPr>
          </a:p>
          <a:p>
            <a:pPr marL="12700">
              <a:lnSpc>
                <a:spcPts val="3060"/>
              </a:lnSpc>
            </a:pPr>
            <a:r>
              <a:rPr sz="2600" spc="-50" dirty="0">
                <a:solidFill>
                  <a:srgbClr val="ECF3FD"/>
                </a:solidFill>
              </a:rPr>
              <a:t>CON</a:t>
            </a:r>
            <a:r>
              <a:rPr sz="2600" spc="-235" dirty="0">
                <a:solidFill>
                  <a:srgbClr val="ECF3FD"/>
                </a:solidFill>
              </a:rPr>
              <a:t>TA</a:t>
            </a:r>
            <a:r>
              <a:rPr sz="2600" spc="-95" dirty="0">
                <a:solidFill>
                  <a:srgbClr val="ECF3FD"/>
                </a:solidFill>
              </a:rPr>
              <a:t>T</a:t>
            </a:r>
            <a:r>
              <a:rPr sz="2600" spc="-100" dirty="0">
                <a:solidFill>
                  <a:srgbClr val="ECF3FD"/>
                </a:solidFill>
              </a:rPr>
              <a:t>O</a:t>
            </a:r>
            <a:r>
              <a:rPr sz="2600" spc="-285" dirty="0">
                <a:solidFill>
                  <a:srgbClr val="ECF3FD"/>
                </a:solidFill>
              </a:rPr>
              <a:t> </a:t>
            </a:r>
            <a:r>
              <a:rPr sz="2600" spc="-40" dirty="0">
                <a:solidFill>
                  <a:srgbClr val="ECF3FD"/>
                </a:solidFill>
              </a:rPr>
              <a:t>CONOSCO</a:t>
            </a:r>
            <a:endParaRPr sz="2600"/>
          </a:p>
        </p:txBody>
      </p:sp>
      <p:sp>
        <p:nvSpPr>
          <p:cNvPr id="24" name="object 24"/>
          <p:cNvSpPr txBox="1"/>
          <p:nvPr/>
        </p:nvSpPr>
        <p:spPr>
          <a:xfrm>
            <a:off x="1041264" y="4129729"/>
            <a:ext cx="2931602" cy="10373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54000"/>
              </a:lnSpc>
              <a:spcBef>
                <a:spcPts val="90"/>
              </a:spcBef>
            </a:pPr>
            <a:r>
              <a:rPr lang="pt-BR" sz="1450" spc="10" dirty="0" err="1">
                <a:solidFill>
                  <a:srgbClr val="2E5498"/>
                </a:solidFill>
                <a:latin typeface="Microsoft Sans Serif"/>
                <a:cs typeface="Microsoft Sans Serif"/>
                <a:hlinkClick r:id="rId7"/>
              </a:rPr>
              <a:t>Aguinaldo.junior</a:t>
            </a:r>
            <a:r>
              <a:rPr sz="1450" spc="10" dirty="0">
                <a:solidFill>
                  <a:srgbClr val="2E5498"/>
                </a:solidFill>
                <a:latin typeface="Microsoft Sans Serif"/>
                <a:cs typeface="Microsoft Sans Serif"/>
                <a:hlinkClick r:id="rId7"/>
              </a:rPr>
              <a:t>@partwork.com.br </a:t>
            </a:r>
            <a:r>
              <a:rPr sz="1450" spc="-375" dirty="0">
                <a:solidFill>
                  <a:srgbClr val="2E5498"/>
                </a:solidFill>
                <a:latin typeface="Microsoft Sans Serif"/>
                <a:cs typeface="Microsoft Sans Serif"/>
              </a:rPr>
              <a:t> </a:t>
            </a:r>
            <a:r>
              <a:rPr sz="1450" spc="25" dirty="0">
                <a:solidFill>
                  <a:srgbClr val="2E5498"/>
                </a:solidFill>
                <a:latin typeface="Microsoft Sans Serif"/>
                <a:cs typeface="Microsoft Sans Serif"/>
                <a:hlinkClick r:id="rId8"/>
              </a:rPr>
              <a:t>www.partwork.com.br</a:t>
            </a:r>
            <a:endParaRPr sz="145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45"/>
              </a:spcBef>
            </a:pPr>
            <a:r>
              <a:rPr sz="1450" dirty="0">
                <a:solidFill>
                  <a:srgbClr val="2E5498"/>
                </a:solidFill>
                <a:latin typeface="Microsoft Sans Serif"/>
                <a:cs typeface="Microsoft Sans Serif"/>
              </a:rPr>
              <a:t>@partworkassociados</a:t>
            </a:r>
            <a:endParaRPr sz="1450" dirty="0">
              <a:latin typeface="Microsoft Sans Serif"/>
              <a:cs typeface="Microsoft Sans Serif"/>
            </a:endParaRPr>
          </a:p>
        </p:txBody>
      </p:sp>
      <p:pic>
        <p:nvPicPr>
          <p:cNvPr id="26" name="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54718" y="6007346"/>
            <a:ext cx="2102459" cy="15941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63911" y="6228166"/>
            <a:ext cx="2719476" cy="17330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63911" y="6457987"/>
            <a:ext cx="1337297" cy="136702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84157" y="3973245"/>
            <a:ext cx="162331" cy="161988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84594" y="4341906"/>
            <a:ext cx="162001" cy="129543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11594" y="4654777"/>
            <a:ext cx="108038" cy="173545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79221" y="5317807"/>
            <a:ext cx="172834" cy="172859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79202" y="4974527"/>
            <a:ext cx="172832" cy="172875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00497" y="6011376"/>
            <a:ext cx="130207" cy="173799"/>
          </a:xfrm>
          <a:prstGeom prst="rect">
            <a:avLst/>
          </a:prstGeom>
        </p:spPr>
      </p:pic>
      <p:sp>
        <p:nvSpPr>
          <p:cNvPr id="35" name="CaixaDeTexto 34">
            <a:extLst>
              <a:ext uri="{FF2B5EF4-FFF2-40B4-BE49-F238E27FC236}">
                <a16:creationId xmlns:a16="http://schemas.microsoft.com/office/drawing/2014/main" id="{1E6CA00B-483A-AC49-BAD7-8F6ABD86E6AD}"/>
              </a:ext>
            </a:extLst>
          </p:cNvPr>
          <p:cNvSpPr txBox="1"/>
          <p:nvPr/>
        </p:nvSpPr>
        <p:spPr>
          <a:xfrm>
            <a:off x="939800" y="3876675"/>
            <a:ext cx="2093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(11) 98906-1747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E3626040-A2A1-A9A8-9BF0-8E7285FD3A00}"/>
              </a:ext>
            </a:extLst>
          </p:cNvPr>
          <p:cNvSpPr txBox="1"/>
          <p:nvPr/>
        </p:nvSpPr>
        <p:spPr>
          <a:xfrm>
            <a:off x="980134" y="5245298"/>
            <a:ext cx="2093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2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fb.com/partwork2</a:t>
            </a:r>
          </a:p>
        </p:txBody>
      </p:sp>
      <p:pic>
        <p:nvPicPr>
          <p:cNvPr id="10" name="object 5">
            <a:extLst>
              <a:ext uri="{FF2B5EF4-FFF2-40B4-BE49-F238E27FC236}">
                <a16:creationId xmlns:a16="http://schemas.microsoft.com/office/drawing/2014/main" id="{0FDE647A-5144-7445-FA46-8AE82231A31F}"/>
              </a:ext>
            </a:extLst>
          </p:cNvPr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7188200" y="2463119"/>
            <a:ext cx="1494231" cy="1332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174777">
              <a:alpha val="88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915535" cy="7143750"/>
          </a:xfrm>
          <a:custGeom>
            <a:avLst/>
            <a:gdLst/>
            <a:ahLst/>
            <a:cxnLst/>
            <a:rect l="l" t="t" r="r" b="b"/>
            <a:pathLst>
              <a:path w="4915535" h="7143750">
                <a:moveTo>
                  <a:pt x="4915204" y="0"/>
                </a:moveTo>
                <a:lnTo>
                  <a:pt x="0" y="0"/>
                </a:lnTo>
                <a:lnTo>
                  <a:pt x="0" y="7143750"/>
                </a:lnTo>
                <a:lnTo>
                  <a:pt x="4915204" y="7143750"/>
                </a:lnTo>
                <a:lnTo>
                  <a:pt x="4915204" y="0"/>
                </a:lnTo>
                <a:close/>
              </a:path>
            </a:pathLst>
          </a:custGeom>
          <a:solidFill>
            <a:srgbClr val="F2E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1D54EB37-1B89-0B28-983B-03A1687012F7}"/>
              </a:ext>
            </a:extLst>
          </p:cNvPr>
          <p:cNvSpPr txBox="1"/>
          <p:nvPr/>
        </p:nvSpPr>
        <p:spPr>
          <a:xfrm>
            <a:off x="898525" y="3021186"/>
            <a:ext cx="2784475" cy="47448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QUEM SOMOS</a:t>
            </a:r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800C49CB-6FE8-2690-C810-35A7D4EA1438}"/>
              </a:ext>
            </a:extLst>
          </p:cNvPr>
          <p:cNvSpPr txBox="1"/>
          <p:nvPr/>
        </p:nvSpPr>
        <p:spPr>
          <a:xfrm>
            <a:off x="864951" y="3634581"/>
            <a:ext cx="2513249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600" b="1" spc="15" dirty="0">
                <a:solidFill>
                  <a:srgbClr val="ED7427"/>
                </a:solidFill>
                <a:latin typeface="Trebuchet MS"/>
                <a:cs typeface="Trebuchet MS"/>
              </a:rPr>
              <a:t>Partwork All Line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25" name="object 9">
            <a:extLst>
              <a:ext uri="{FF2B5EF4-FFF2-40B4-BE49-F238E27FC236}">
                <a16:creationId xmlns:a16="http://schemas.microsoft.com/office/drawing/2014/main" id="{CCCC9329-C741-9667-6561-005534718D6D}"/>
              </a:ext>
            </a:extLst>
          </p:cNvPr>
          <p:cNvSpPr/>
          <p:nvPr/>
        </p:nvSpPr>
        <p:spPr>
          <a:xfrm>
            <a:off x="877648" y="3515697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F1959CAF-D621-5A16-FBA5-E06DFC48A5EE}"/>
              </a:ext>
            </a:extLst>
          </p:cNvPr>
          <p:cNvSpPr txBox="1"/>
          <p:nvPr/>
        </p:nvSpPr>
        <p:spPr>
          <a:xfrm>
            <a:off x="5819377" y="2255998"/>
            <a:ext cx="6248400" cy="327525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pt-BR" sz="2000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Somos uma empresa do </a:t>
            </a:r>
            <a:br>
              <a:rPr lang="pt-BR" sz="2000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</a:br>
            <a:r>
              <a:rPr lang="pt-BR" sz="2000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Grupo </a:t>
            </a:r>
            <a:r>
              <a:rPr lang="pt-BR" sz="2000" spc="300" dirty="0" err="1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Partwork</a:t>
            </a:r>
            <a:r>
              <a:rPr lang="pt-BR" sz="2000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, onde oferecemos serviços contábeis de forma 100% digital. </a:t>
            </a:r>
          </a:p>
          <a:p>
            <a:pPr algn="ctr"/>
            <a:endParaRPr lang="pt-BR" sz="2000" spc="300" dirty="0">
              <a:solidFill>
                <a:schemeClr val="bg1"/>
              </a:solidFill>
              <a:latin typeface="Microsoft Sans Serif"/>
              <a:ea typeface="+mn-lt"/>
              <a:cs typeface="+mn-lt"/>
            </a:endParaRPr>
          </a:p>
          <a:p>
            <a:pPr algn="ctr"/>
            <a:r>
              <a:rPr lang="pt-BR" sz="2000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Nosso principal objetivo é oferecer serviços e soluções de qualidade com habilidade, agilidade e praticidade. </a:t>
            </a:r>
          </a:p>
          <a:p>
            <a:pPr algn="ctr"/>
            <a:r>
              <a:rPr lang="pt-BR" sz="2000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Trazendo mais economia e praticidade para o seu negocio. </a:t>
            </a:r>
          </a:p>
          <a:p>
            <a:pPr algn="just"/>
            <a:endParaRPr lang="pt-BR" sz="1600" b="1" spc="-65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pic>
        <p:nvPicPr>
          <p:cNvPr id="3" name="object 5">
            <a:extLst>
              <a:ext uri="{FF2B5EF4-FFF2-40B4-BE49-F238E27FC236}">
                <a16:creationId xmlns:a16="http://schemas.microsoft.com/office/drawing/2014/main" id="{273170A9-4534-3AC2-DBF3-45087A5BF41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4951" y="538441"/>
            <a:ext cx="720979" cy="72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4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174777">
              <a:alpha val="88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915535" cy="7143750"/>
          </a:xfrm>
          <a:custGeom>
            <a:avLst/>
            <a:gdLst/>
            <a:ahLst/>
            <a:cxnLst/>
            <a:rect l="l" t="t" r="r" b="b"/>
            <a:pathLst>
              <a:path w="4915535" h="7143750">
                <a:moveTo>
                  <a:pt x="4915204" y="0"/>
                </a:moveTo>
                <a:lnTo>
                  <a:pt x="0" y="0"/>
                </a:lnTo>
                <a:lnTo>
                  <a:pt x="0" y="7143750"/>
                </a:lnTo>
                <a:lnTo>
                  <a:pt x="4915204" y="7143750"/>
                </a:lnTo>
                <a:lnTo>
                  <a:pt x="4915204" y="0"/>
                </a:lnTo>
                <a:close/>
              </a:path>
            </a:pathLst>
          </a:custGeom>
          <a:solidFill>
            <a:srgbClr val="F2E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1D54EB37-1B89-0B28-983B-03A1687012F7}"/>
              </a:ext>
            </a:extLst>
          </p:cNvPr>
          <p:cNvSpPr txBox="1"/>
          <p:nvPr/>
        </p:nvSpPr>
        <p:spPr>
          <a:xfrm>
            <a:off x="864951" y="2547163"/>
            <a:ext cx="2784475" cy="93615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NOSSOS DIFERENCIAIS</a:t>
            </a:r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800C49CB-6FE8-2690-C810-35A7D4EA1438}"/>
              </a:ext>
            </a:extLst>
          </p:cNvPr>
          <p:cNvSpPr txBox="1"/>
          <p:nvPr/>
        </p:nvSpPr>
        <p:spPr>
          <a:xfrm>
            <a:off x="864951" y="3634581"/>
            <a:ext cx="2665649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600" b="1" spc="15" dirty="0">
                <a:solidFill>
                  <a:srgbClr val="ED7427"/>
                </a:solidFill>
                <a:latin typeface="Trebuchet MS"/>
                <a:cs typeface="Trebuchet MS"/>
              </a:rPr>
              <a:t>CONTABILIDADE ALL LINE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25" name="object 9">
            <a:extLst>
              <a:ext uri="{FF2B5EF4-FFF2-40B4-BE49-F238E27FC236}">
                <a16:creationId xmlns:a16="http://schemas.microsoft.com/office/drawing/2014/main" id="{CCCC9329-C741-9667-6561-005534718D6D}"/>
              </a:ext>
            </a:extLst>
          </p:cNvPr>
          <p:cNvSpPr/>
          <p:nvPr/>
        </p:nvSpPr>
        <p:spPr>
          <a:xfrm>
            <a:off x="877648" y="3515697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F1959CAF-D621-5A16-FBA5-E06DFC48A5EE}"/>
              </a:ext>
            </a:extLst>
          </p:cNvPr>
          <p:cNvSpPr txBox="1"/>
          <p:nvPr/>
        </p:nvSpPr>
        <p:spPr>
          <a:xfrm>
            <a:off x="5793183" y="1287916"/>
            <a:ext cx="6248400" cy="496802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De forma intuitiva e fácil, você controla as atividades para sua contabilidade permanecer sempre em dia. Alertamos você sempre que sua empresa precisar de sua atenção;</a:t>
            </a:r>
          </a:p>
          <a:p>
            <a:pPr algn="ctr"/>
            <a:endParaRPr lang="pt-BR" spc="300" dirty="0">
              <a:solidFill>
                <a:schemeClr val="bg1"/>
              </a:solidFill>
              <a:latin typeface="Microsoft Sans Serif"/>
              <a:ea typeface="+mn-lt"/>
              <a:cs typeface="+mn-lt"/>
            </a:endParaRPr>
          </a:p>
          <a:p>
            <a:pPr algn="ctr"/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Geramos as guias de impostos da sua empresa. Disponibilizamos online, em tempo hábil para pagamento e com lembretes sobre a data de vencimento.</a:t>
            </a:r>
          </a:p>
          <a:p>
            <a:pPr algn="ctr"/>
            <a:endParaRPr lang="pt-BR" spc="300" dirty="0">
              <a:solidFill>
                <a:schemeClr val="bg1"/>
              </a:solidFill>
              <a:latin typeface="Microsoft Sans Serif"/>
              <a:ea typeface="+mn-lt"/>
              <a:cs typeface="+mn-lt"/>
            </a:endParaRPr>
          </a:p>
          <a:p>
            <a:pPr algn="ctr"/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Sua contabilidade digital. De forma intuitiva e fácil, você controla as atividades para sua contabilidade permanecer sempre em dia. Alertamos você sempre que sua empresa precisar de sua atenção.</a:t>
            </a:r>
          </a:p>
          <a:p>
            <a:pPr algn="just"/>
            <a:endParaRPr lang="pt-BR" b="1" spc="-65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pic>
        <p:nvPicPr>
          <p:cNvPr id="3" name="object 5">
            <a:extLst>
              <a:ext uri="{FF2B5EF4-FFF2-40B4-BE49-F238E27FC236}">
                <a16:creationId xmlns:a16="http://schemas.microsoft.com/office/drawing/2014/main" id="{8245E15D-28F0-DB4B-64E5-06343F485FB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4951" y="538441"/>
            <a:ext cx="720979" cy="72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98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ED742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915535" cy="7143750"/>
            <a:chOff x="0" y="0"/>
            <a:chExt cx="4915535" cy="714375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4915535" cy="7143750"/>
            </a:xfrm>
            <a:custGeom>
              <a:avLst/>
              <a:gdLst/>
              <a:ahLst/>
              <a:cxnLst/>
              <a:rect l="l" t="t" r="r" b="b"/>
              <a:pathLst>
                <a:path w="4915535" h="7143750">
                  <a:moveTo>
                    <a:pt x="4915204" y="0"/>
                  </a:moveTo>
                  <a:lnTo>
                    <a:pt x="0" y="0"/>
                  </a:lnTo>
                  <a:lnTo>
                    <a:pt x="0" y="7143750"/>
                  </a:lnTo>
                  <a:lnTo>
                    <a:pt x="4915204" y="7143750"/>
                  </a:lnTo>
                  <a:lnTo>
                    <a:pt x="4915204" y="0"/>
                  </a:lnTo>
                  <a:close/>
                </a:path>
              </a:pathLst>
            </a:custGeom>
            <a:solidFill>
              <a:srgbClr val="F2E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650" y="639963"/>
              <a:ext cx="720979" cy="720035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64963" y="4182674"/>
            <a:ext cx="2797175" cy="25904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pt-BR" sz="1600" spc="-90" dirty="0">
                <a:solidFill>
                  <a:srgbClr val="6B6B6B"/>
                </a:solidFill>
                <a:latin typeface="Trebuchet MS"/>
                <a:cs typeface="Trebuchet MS"/>
              </a:rPr>
              <a:t>Plataforma online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79952" y="2956719"/>
            <a:ext cx="2799451" cy="93615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GESTÃO DE DOCUMENTOS</a:t>
            </a:r>
          </a:p>
        </p:txBody>
      </p:sp>
      <p:sp>
        <p:nvSpPr>
          <p:cNvPr id="8" name="object 8"/>
          <p:cNvSpPr/>
          <p:nvPr/>
        </p:nvSpPr>
        <p:spPr>
          <a:xfrm>
            <a:off x="877648" y="3992821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435600" y="578069"/>
            <a:ext cx="4290695" cy="843821"/>
          </a:xfrm>
          <a:prstGeom prst="rect">
            <a:avLst/>
          </a:prstGeom>
        </p:spPr>
        <p:txBody>
          <a:bodyPr vert="horz" wrap="square" lIns="0" tIns="99060" rIns="0" bIns="0" rtlCol="0" anchor="t">
            <a:spAutoFit/>
          </a:bodyPr>
          <a:lstStyle/>
          <a:p>
            <a:pPr marL="12700" marR="5080">
              <a:lnSpc>
                <a:spcPts val="2900"/>
              </a:lnSpc>
              <a:spcBef>
                <a:spcPts val="780"/>
              </a:spcBef>
            </a:pPr>
            <a:r>
              <a:rPr lang="pt-BR" sz="3000" spc="-40" dirty="0">
                <a:solidFill>
                  <a:srgbClr val="F2EFED"/>
                </a:solidFill>
              </a:rPr>
              <a:t>GESTÃO DE DOCUMENTOS DIGITAL</a:t>
            </a:r>
            <a:r>
              <a:rPr sz="3000" spc="-105" dirty="0">
                <a:solidFill>
                  <a:srgbClr val="F2EFED"/>
                </a:solidFill>
              </a:rPr>
              <a:t>:</a:t>
            </a:r>
            <a:endParaRPr sz="3000" dirty="0"/>
          </a:p>
        </p:txBody>
      </p:sp>
      <p:sp>
        <p:nvSpPr>
          <p:cNvPr id="10" name="object 10"/>
          <p:cNvSpPr txBox="1"/>
          <p:nvPr/>
        </p:nvSpPr>
        <p:spPr>
          <a:xfrm>
            <a:off x="5831430" y="1873865"/>
            <a:ext cx="6690769" cy="50526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Incluso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plataforma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de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gestão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de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documentos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online;</a:t>
            </a:r>
            <a:endParaRPr lang="pt-BR" sz="1600" b="1" spc="300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28792" y="1873864"/>
            <a:ext cx="283239" cy="25219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79B7200-DF83-C24D-FDB2-AE319EC033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5192" y="2840178"/>
            <a:ext cx="5458639" cy="268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07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ED742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915535" cy="7143750"/>
            <a:chOff x="0" y="0"/>
            <a:chExt cx="4915535" cy="714375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4915535" cy="7143750"/>
            </a:xfrm>
            <a:custGeom>
              <a:avLst/>
              <a:gdLst/>
              <a:ahLst/>
              <a:cxnLst/>
              <a:rect l="l" t="t" r="r" b="b"/>
              <a:pathLst>
                <a:path w="4915535" h="7143750">
                  <a:moveTo>
                    <a:pt x="4915204" y="0"/>
                  </a:moveTo>
                  <a:lnTo>
                    <a:pt x="0" y="0"/>
                  </a:lnTo>
                  <a:lnTo>
                    <a:pt x="0" y="7143750"/>
                  </a:lnTo>
                  <a:lnTo>
                    <a:pt x="4915204" y="7143750"/>
                  </a:lnTo>
                  <a:lnTo>
                    <a:pt x="4915204" y="0"/>
                  </a:lnTo>
                  <a:close/>
                </a:path>
              </a:pathLst>
            </a:custGeom>
            <a:solidFill>
              <a:srgbClr val="F2E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650" y="639963"/>
              <a:ext cx="720979" cy="720035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64963" y="4182674"/>
            <a:ext cx="2797175" cy="25904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pt-BR" sz="1600" spc="-90" dirty="0">
                <a:solidFill>
                  <a:srgbClr val="6B6B6B"/>
                </a:solidFill>
                <a:latin typeface="Trebuchet MS"/>
                <a:cs typeface="Trebuchet MS"/>
              </a:rPr>
              <a:t>Plataforma online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79952" y="2956719"/>
            <a:ext cx="2799451" cy="93615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GESTÃO DE DOCUMENTOS</a:t>
            </a:r>
          </a:p>
        </p:txBody>
      </p:sp>
      <p:sp>
        <p:nvSpPr>
          <p:cNvPr id="8" name="object 8"/>
          <p:cNvSpPr/>
          <p:nvPr/>
        </p:nvSpPr>
        <p:spPr>
          <a:xfrm>
            <a:off x="877648" y="3992821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435600" y="578069"/>
            <a:ext cx="4290695" cy="843821"/>
          </a:xfrm>
          <a:prstGeom prst="rect">
            <a:avLst/>
          </a:prstGeom>
        </p:spPr>
        <p:txBody>
          <a:bodyPr vert="horz" wrap="square" lIns="0" tIns="99060" rIns="0" bIns="0" rtlCol="0" anchor="t">
            <a:spAutoFit/>
          </a:bodyPr>
          <a:lstStyle/>
          <a:p>
            <a:pPr marL="12700" marR="5080">
              <a:lnSpc>
                <a:spcPts val="2900"/>
              </a:lnSpc>
              <a:spcBef>
                <a:spcPts val="780"/>
              </a:spcBef>
            </a:pPr>
            <a:r>
              <a:rPr lang="pt-BR" sz="3000" spc="-40" dirty="0">
                <a:solidFill>
                  <a:srgbClr val="F2EFED"/>
                </a:solidFill>
              </a:rPr>
              <a:t>GESTÃO DE DOCUMENTOS DIGITAL</a:t>
            </a:r>
            <a:r>
              <a:rPr sz="3000" spc="-105" dirty="0">
                <a:solidFill>
                  <a:srgbClr val="F2EFED"/>
                </a:solidFill>
              </a:rPr>
              <a:t>:</a:t>
            </a:r>
            <a:endParaRPr sz="3000" dirty="0"/>
          </a:p>
        </p:txBody>
      </p:sp>
      <p:sp>
        <p:nvSpPr>
          <p:cNvPr id="10" name="object 10"/>
          <p:cNvSpPr txBox="1"/>
          <p:nvPr/>
        </p:nvSpPr>
        <p:spPr>
          <a:xfrm>
            <a:off x="5831430" y="1873866"/>
            <a:ext cx="6868569" cy="75148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Todos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documentos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da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empresa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centralizados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em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um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único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painel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de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gestão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;</a:t>
            </a:r>
            <a:endParaRPr lang="pt-BR" sz="1600" b="1" spc="300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28792" y="1873864"/>
            <a:ext cx="283239" cy="25219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624E8CC8-4929-14B0-661C-5F97EC26A4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8792" y="2882543"/>
            <a:ext cx="6866320" cy="303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73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ED742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915535" cy="7143750"/>
            <a:chOff x="0" y="0"/>
            <a:chExt cx="4915535" cy="714375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4915535" cy="7143750"/>
            </a:xfrm>
            <a:custGeom>
              <a:avLst/>
              <a:gdLst/>
              <a:ahLst/>
              <a:cxnLst/>
              <a:rect l="l" t="t" r="r" b="b"/>
              <a:pathLst>
                <a:path w="4915535" h="7143750">
                  <a:moveTo>
                    <a:pt x="4915204" y="0"/>
                  </a:moveTo>
                  <a:lnTo>
                    <a:pt x="0" y="0"/>
                  </a:lnTo>
                  <a:lnTo>
                    <a:pt x="0" y="7143750"/>
                  </a:lnTo>
                  <a:lnTo>
                    <a:pt x="4915204" y="7143750"/>
                  </a:lnTo>
                  <a:lnTo>
                    <a:pt x="4915204" y="0"/>
                  </a:lnTo>
                  <a:close/>
                </a:path>
              </a:pathLst>
            </a:custGeom>
            <a:solidFill>
              <a:srgbClr val="F2E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650" y="639963"/>
              <a:ext cx="720979" cy="720035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64963" y="4182674"/>
            <a:ext cx="2797175" cy="25904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pt-BR" sz="1600" spc="-90" dirty="0">
                <a:solidFill>
                  <a:srgbClr val="6B6B6B"/>
                </a:solidFill>
                <a:latin typeface="Trebuchet MS"/>
                <a:cs typeface="Trebuchet MS"/>
              </a:rPr>
              <a:t>Plataforma online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79952" y="2956719"/>
            <a:ext cx="2799451" cy="93615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GESTÃO DE DOCUMENTOS</a:t>
            </a:r>
          </a:p>
        </p:txBody>
      </p:sp>
      <p:sp>
        <p:nvSpPr>
          <p:cNvPr id="8" name="object 8"/>
          <p:cNvSpPr/>
          <p:nvPr/>
        </p:nvSpPr>
        <p:spPr>
          <a:xfrm>
            <a:off x="877648" y="3992821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435600" y="578069"/>
            <a:ext cx="4290695" cy="843821"/>
          </a:xfrm>
          <a:prstGeom prst="rect">
            <a:avLst/>
          </a:prstGeom>
        </p:spPr>
        <p:txBody>
          <a:bodyPr vert="horz" wrap="square" lIns="0" tIns="99060" rIns="0" bIns="0" rtlCol="0" anchor="t">
            <a:spAutoFit/>
          </a:bodyPr>
          <a:lstStyle/>
          <a:p>
            <a:pPr marL="12700" marR="5080">
              <a:lnSpc>
                <a:spcPts val="2900"/>
              </a:lnSpc>
              <a:spcBef>
                <a:spcPts val="780"/>
              </a:spcBef>
            </a:pPr>
            <a:r>
              <a:rPr lang="pt-BR" sz="3000" spc="-40" dirty="0">
                <a:solidFill>
                  <a:srgbClr val="F2EFED"/>
                </a:solidFill>
              </a:rPr>
              <a:t>GESTÃO DE DOCUMENTOS DIGITAL</a:t>
            </a:r>
            <a:r>
              <a:rPr sz="3000" spc="-105" dirty="0">
                <a:solidFill>
                  <a:srgbClr val="F2EFED"/>
                </a:solidFill>
              </a:rPr>
              <a:t>:</a:t>
            </a:r>
            <a:endParaRPr sz="3000" dirty="0"/>
          </a:p>
        </p:txBody>
      </p:sp>
      <p:sp>
        <p:nvSpPr>
          <p:cNvPr id="10" name="object 10"/>
          <p:cNvSpPr txBox="1"/>
          <p:nvPr/>
        </p:nvSpPr>
        <p:spPr>
          <a:xfrm>
            <a:off x="5831430" y="1743075"/>
            <a:ext cx="6868569" cy="99770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Holerites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digitais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enviados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diretamente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ao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email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pessoal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de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cada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colaborador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,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armazenados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e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centralizados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na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 </a:t>
            </a:r>
            <a:r>
              <a:rPr lang="en-US" sz="1600" spc="300" dirty="0" err="1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plataforma</a:t>
            </a:r>
            <a:r>
              <a:rPr lang="en-US" sz="16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;</a:t>
            </a:r>
            <a:endParaRPr lang="pt-BR" sz="1600" b="1" spc="300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28792" y="1743075"/>
            <a:ext cx="283239" cy="25219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23C0400B-0D21-48D6-B5B5-30EE8836199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884" t="11970" r="2246" b="5939"/>
          <a:stretch/>
        </p:blipFill>
        <p:spPr>
          <a:xfrm>
            <a:off x="5302718" y="2597934"/>
            <a:ext cx="7269525" cy="409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3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174777">
              <a:alpha val="88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915535" cy="7143750"/>
          </a:xfrm>
          <a:custGeom>
            <a:avLst/>
            <a:gdLst/>
            <a:ahLst/>
            <a:cxnLst/>
            <a:rect l="l" t="t" r="r" b="b"/>
            <a:pathLst>
              <a:path w="4915535" h="7143750">
                <a:moveTo>
                  <a:pt x="4915204" y="0"/>
                </a:moveTo>
                <a:lnTo>
                  <a:pt x="0" y="0"/>
                </a:lnTo>
                <a:lnTo>
                  <a:pt x="0" y="7143750"/>
                </a:lnTo>
                <a:lnTo>
                  <a:pt x="4915204" y="7143750"/>
                </a:lnTo>
                <a:lnTo>
                  <a:pt x="4915204" y="0"/>
                </a:lnTo>
                <a:close/>
              </a:path>
            </a:pathLst>
          </a:custGeom>
          <a:solidFill>
            <a:srgbClr val="F2E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1D54EB37-1B89-0B28-983B-03A1687012F7}"/>
              </a:ext>
            </a:extLst>
          </p:cNvPr>
          <p:cNvSpPr txBox="1"/>
          <p:nvPr/>
        </p:nvSpPr>
        <p:spPr>
          <a:xfrm>
            <a:off x="864951" y="2547163"/>
            <a:ext cx="2784475" cy="93615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PERFIL DO CLIENTE</a:t>
            </a:r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800C49CB-6FE8-2690-C810-35A7D4EA1438}"/>
              </a:ext>
            </a:extLst>
          </p:cNvPr>
          <p:cNvSpPr txBox="1"/>
          <p:nvPr/>
        </p:nvSpPr>
        <p:spPr>
          <a:xfrm>
            <a:off x="864951" y="3634581"/>
            <a:ext cx="2665649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600" b="1" spc="15" dirty="0">
                <a:solidFill>
                  <a:srgbClr val="ED7427"/>
                </a:solidFill>
                <a:latin typeface="Trebuchet MS"/>
                <a:cs typeface="Trebuchet MS"/>
              </a:rPr>
              <a:t>Partwork All Line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25" name="object 9">
            <a:extLst>
              <a:ext uri="{FF2B5EF4-FFF2-40B4-BE49-F238E27FC236}">
                <a16:creationId xmlns:a16="http://schemas.microsoft.com/office/drawing/2014/main" id="{CCCC9329-C741-9667-6561-005534718D6D}"/>
              </a:ext>
            </a:extLst>
          </p:cNvPr>
          <p:cNvSpPr/>
          <p:nvPr/>
        </p:nvSpPr>
        <p:spPr>
          <a:xfrm>
            <a:off x="877648" y="3515697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F1959CAF-D621-5A16-FBA5-E06DFC48A5EE}"/>
              </a:ext>
            </a:extLst>
          </p:cNvPr>
          <p:cNvSpPr txBox="1"/>
          <p:nvPr/>
        </p:nvSpPr>
        <p:spPr>
          <a:xfrm>
            <a:off x="5793183" y="1287916"/>
            <a:ext cx="6248400" cy="524502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pt-BR" b="1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Qual perfil de cliente para </a:t>
            </a:r>
            <a:r>
              <a:rPr lang="pt-BR" b="1" spc="300" dirty="0" err="1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All</a:t>
            </a:r>
            <a:r>
              <a:rPr lang="pt-BR" b="1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 </a:t>
            </a:r>
            <a:r>
              <a:rPr lang="pt-BR" b="1" spc="300" dirty="0" err="1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line</a:t>
            </a:r>
            <a:r>
              <a:rPr lang="pt-BR" b="1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?</a:t>
            </a:r>
          </a:p>
          <a:p>
            <a:pPr algn="ctr"/>
            <a:endParaRPr lang="pt-BR" spc="300" dirty="0">
              <a:solidFill>
                <a:schemeClr val="bg1"/>
              </a:solidFill>
              <a:latin typeface="Microsoft Sans Serif"/>
              <a:ea typeface="+mn-lt"/>
              <a:cs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Prestadores de serviços;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Simples Nacional;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Faturamento até 150 mil mensal</a:t>
            </a:r>
          </a:p>
          <a:p>
            <a:pPr algn="ctr"/>
            <a:endParaRPr lang="pt-BR" spc="300" dirty="0">
              <a:solidFill>
                <a:schemeClr val="bg1"/>
              </a:solidFill>
              <a:latin typeface="Microsoft Sans Serif"/>
              <a:ea typeface="+mn-lt"/>
              <a:cs typeface="+mn-lt"/>
            </a:endParaRPr>
          </a:p>
          <a:p>
            <a:pPr algn="ctr"/>
            <a:r>
              <a:rPr lang="pt-BR" b="1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O que está incluso?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pc="300" dirty="0">
              <a:solidFill>
                <a:schemeClr val="bg1"/>
              </a:solidFill>
              <a:latin typeface="Microsoft Sans Serif"/>
              <a:ea typeface="+mn-lt"/>
              <a:cs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Envio mensal das apurações de impostos e relatórios fiscais;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Acesso ao portal do cliente </a:t>
            </a:r>
            <a:r>
              <a:rPr lang="pt-BR" spc="300" dirty="0" err="1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All</a:t>
            </a: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 </a:t>
            </a:r>
            <a:r>
              <a:rPr lang="pt-BR" spc="300" dirty="0" err="1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Line</a:t>
            </a: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 para consulta das guias de impostos e relatórios contábeis;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Verificação do balancete, DRE e balanço anual;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pc="300" dirty="0">
                <a:solidFill>
                  <a:schemeClr val="bg1"/>
                </a:solidFill>
                <a:latin typeface="Microsoft Sans Serif"/>
                <a:ea typeface="+mn-lt"/>
                <a:cs typeface="+mn-lt"/>
              </a:rPr>
              <a:t>Atendimento 100% digital;</a:t>
            </a:r>
          </a:p>
          <a:p>
            <a:pPr algn="ctr"/>
            <a:endParaRPr lang="pt-BR" spc="300" dirty="0">
              <a:solidFill>
                <a:schemeClr val="bg1"/>
              </a:solidFill>
              <a:latin typeface="Microsoft Sans Serif"/>
              <a:ea typeface="+mn-lt"/>
              <a:cs typeface="+mn-lt"/>
            </a:endParaRPr>
          </a:p>
          <a:p>
            <a:pPr algn="just"/>
            <a:endParaRPr lang="pt-BR" b="1" spc="-65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pic>
        <p:nvPicPr>
          <p:cNvPr id="3" name="object 5">
            <a:extLst>
              <a:ext uri="{FF2B5EF4-FFF2-40B4-BE49-F238E27FC236}">
                <a16:creationId xmlns:a16="http://schemas.microsoft.com/office/drawing/2014/main" id="{8B2A92C4-FFCC-AC6E-6B8F-61ED3754370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7650" y="639963"/>
            <a:ext cx="720979" cy="72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5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88294" y="0"/>
            <a:ext cx="8211820" cy="7143750"/>
            <a:chOff x="4488294" y="0"/>
            <a:chExt cx="8211820" cy="71437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16983" y="1800559"/>
              <a:ext cx="7983016" cy="534319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4428" y="0"/>
              <a:ext cx="8205571" cy="356083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88294" y="3383336"/>
              <a:ext cx="8211705" cy="376041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662754" y="3560838"/>
              <a:ext cx="8037830" cy="3583304"/>
            </a:xfrm>
            <a:custGeom>
              <a:avLst/>
              <a:gdLst/>
              <a:ahLst/>
              <a:cxnLst/>
              <a:rect l="l" t="t" r="r" b="b"/>
              <a:pathLst>
                <a:path w="8037830" h="3583304">
                  <a:moveTo>
                    <a:pt x="8037245" y="0"/>
                  </a:moveTo>
                  <a:lnTo>
                    <a:pt x="0" y="0"/>
                  </a:lnTo>
                  <a:lnTo>
                    <a:pt x="0" y="3582911"/>
                  </a:lnTo>
                  <a:lnTo>
                    <a:pt x="8037245" y="3582911"/>
                  </a:lnTo>
                  <a:lnTo>
                    <a:pt x="8037245" y="0"/>
                  </a:lnTo>
                  <a:close/>
                </a:path>
              </a:pathLst>
            </a:custGeom>
            <a:solidFill>
              <a:srgbClr val="ED7427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70234" y="0"/>
              <a:ext cx="7929880" cy="3561079"/>
            </a:xfrm>
            <a:custGeom>
              <a:avLst/>
              <a:gdLst/>
              <a:ahLst/>
              <a:cxnLst/>
              <a:rect l="l" t="t" r="r" b="b"/>
              <a:pathLst>
                <a:path w="7929880" h="3561079">
                  <a:moveTo>
                    <a:pt x="7929765" y="0"/>
                  </a:moveTo>
                  <a:lnTo>
                    <a:pt x="0" y="0"/>
                  </a:lnTo>
                  <a:lnTo>
                    <a:pt x="0" y="3560838"/>
                  </a:lnTo>
                  <a:lnTo>
                    <a:pt x="7929765" y="3560838"/>
                  </a:lnTo>
                  <a:lnTo>
                    <a:pt x="7929765" y="0"/>
                  </a:lnTo>
                  <a:close/>
                </a:path>
              </a:pathLst>
            </a:custGeom>
            <a:solidFill>
              <a:srgbClr val="2E549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88294" y="3383336"/>
              <a:ext cx="8211705" cy="376041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662754" y="3560838"/>
              <a:ext cx="8037830" cy="3583304"/>
            </a:xfrm>
            <a:custGeom>
              <a:avLst/>
              <a:gdLst/>
              <a:ahLst/>
              <a:cxnLst/>
              <a:rect l="l" t="t" r="r" b="b"/>
              <a:pathLst>
                <a:path w="8037830" h="3583304">
                  <a:moveTo>
                    <a:pt x="8037245" y="0"/>
                  </a:moveTo>
                  <a:lnTo>
                    <a:pt x="8037245" y="3582911"/>
                  </a:lnTo>
                  <a:lnTo>
                    <a:pt x="0" y="3582911"/>
                  </a:lnTo>
                  <a:lnTo>
                    <a:pt x="0" y="0"/>
                  </a:lnTo>
                  <a:lnTo>
                    <a:pt x="8037245" y="0"/>
                  </a:lnTo>
                  <a:close/>
                </a:path>
              </a:pathLst>
            </a:custGeom>
            <a:solidFill>
              <a:srgbClr val="ED7427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70234" y="0"/>
              <a:ext cx="7929880" cy="3561079"/>
            </a:xfrm>
            <a:custGeom>
              <a:avLst/>
              <a:gdLst/>
              <a:ahLst/>
              <a:cxnLst/>
              <a:rect l="l" t="t" r="r" b="b"/>
              <a:pathLst>
                <a:path w="7929880" h="3561079">
                  <a:moveTo>
                    <a:pt x="7929765" y="0"/>
                  </a:moveTo>
                  <a:lnTo>
                    <a:pt x="0" y="0"/>
                  </a:lnTo>
                  <a:lnTo>
                    <a:pt x="0" y="3560838"/>
                  </a:lnTo>
                  <a:lnTo>
                    <a:pt x="7929765" y="3560838"/>
                  </a:lnTo>
                  <a:lnTo>
                    <a:pt x="7929765" y="0"/>
                  </a:lnTo>
                  <a:close/>
                </a:path>
              </a:pathLst>
            </a:custGeom>
            <a:solidFill>
              <a:srgbClr val="2E5498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-50800" y="0"/>
            <a:ext cx="5118188" cy="7143750"/>
            <a:chOff x="0" y="0"/>
            <a:chExt cx="5118188" cy="7143750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0"/>
              <a:ext cx="5118188" cy="714375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0" y="0"/>
              <a:ext cx="4915535" cy="7143750"/>
            </a:xfrm>
            <a:custGeom>
              <a:avLst/>
              <a:gdLst/>
              <a:ahLst/>
              <a:cxnLst/>
              <a:rect l="l" t="t" r="r" b="b"/>
              <a:pathLst>
                <a:path w="4915535" h="7143750">
                  <a:moveTo>
                    <a:pt x="4915204" y="0"/>
                  </a:moveTo>
                  <a:lnTo>
                    <a:pt x="0" y="0"/>
                  </a:lnTo>
                  <a:lnTo>
                    <a:pt x="0" y="7143750"/>
                  </a:lnTo>
                  <a:lnTo>
                    <a:pt x="4915204" y="7143750"/>
                  </a:lnTo>
                  <a:lnTo>
                    <a:pt x="4915204" y="0"/>
                  </a:lnTo>
                  <a:close/>
                </a:path>
              </a:pathLst>
            </a:custGeom>
            <a:solidFill>
              <a:srgbClr val="F2EFE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7" name="object 17"/>
          <p:cNvSpPr/>
          <p:nvPr/>
        </p:nvSpPr>
        <p:spPr>
          <a:xfrm>
            <a:off x="813605" y="4115631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1E6BB9E5-6E5B-1B67-5AE1-51B7E825310C}"/>
              </a:ext>
            </a:extLst>
          </p:cNvPr>
          <p:cNvSpPr txBox="1"/>
          <p:nvPr/>
        </p:nvSpPr>
        <p:spPr>
          <a:xfrm>
            <a:off x="5247501" y="911823"/>
            <a:ext cx="7397044" cy="315214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/>
            <a:r>
              <a:rPr lang="pt-BR" sz="2800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Preços e condições especiais para novos associados da</a:t>
            </a:r>
          </a:p>
          <a:p>
            <a:pPr algn="ctr"/>
            <a:r>
              <a:rPr lang="pt-BR" sz="2800" b="1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SINCOR SP</a:t>
            </a:r>
          </a:p>
          <a:p>
            <a:pPr algn="ctr"/>
            <a:endParaRPr lang="pt-BR" sz="2800" b="1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algn="ctr"/>
            <a:endParaRPr lang="pt-BR" sz="2800" b="1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algn="ctr"/>
            <a:endParaRPr lang="pt-BR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endParaRPr lang="pt-BR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endParaRPr lang="pt-BR" sz="1600" spc="-65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pic>
        <p:nvPicPr>
          <p:cNvPr id="31" name="object 29">
            <a:extLst>
              <a:ext uri="{FF2B5EF4-FFF2-40B4-BE49-F238E27FC236}">
                <a16:creationId xmlns:a16="http://schemas.microsoft.com/office/drawing/2014/main" id="{1BB03B7F-7B71-6CD5-C471-1BC364E739AE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7242" y="4486626"/>
            <a:ext cx="2957156" cy="1566093"/>
          </a:xfrm>
          <a:prstGeom prst="rect">
            <a:avLst/>
          </a:prstGeom>
        </p:spPr>
      </p:pic>
      <p:sp>
        <p:nvSpPr>
          <p:cNvPr id="33" name="object 10">
            <a:extLst>
              <a:ext uri="{FF2B5EF4-FFF2-40B4-BE49-F238E27FC236}">
                <a16:creationId xmlns:a16="http://schemas.microsoft.com/office/drawing/2014/main" id="{8C75E887-5E39-6E67-23CA-BC214380367E}"/>
              </a:ext>
            </a:extLst>
          </p:cNvPr>
          <p:cNvSpPr txBox="1"/>
          <p:nvPr/>
        </p:nvSpPr>
        <p:spPr>
          <a:xfrm>
            <a:off x="5194600" y="4333875"/>
            <a:ext cx="7397044" cy="361381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Planos com desconto para todos associados e novos associados SINCOR.</a:t>
            </a:r>
          </a:p>
          <a:p>
            <a:pPr algn="ctr"/>
            <a:endParaRPr lang="pt-BR" sz="2000" dirty="0">
              <a:solidFill>
                <a:schemeClr val="bg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/>
            <a:endParaRPr lang="pt-BR" sz="3200" b="1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algn="ctr"/>
            <a:endParaRPr lang="pt-BR" sz="3200" b="1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algn="ctr"/>
            <a:endParaRPr lang="pt-BR" sz="3200" b="1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algn="ctr"/>
            <a:endParaRPr lang="pt-BR" sz="14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algn="ctr"/>
            <a:endParaRPr lang="pt-BR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endParaRPr lang="pt-BR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endParaRPr lang="pt-BR" sz="1600" spc="-65" dirty="0">
              <a:solidFill>
                <a:srgbClr val="000000"/>
              </a:solidFill>
              <a:latin typeface="Calibri"/>
              <a:ea typeface="Microsoft Sans Serif"/>
              <a:cs typeface="Calibri"/>
            </a:endParaRPr>
          </a:p>
          <a:p>
            <a:pPr marL="12700" marR="5080" algn="just"/>
            <a:endParaRPr lang="pt-BR" sz="1600" spc="-65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8D08EEE-3E89-7682-D4C7-264786C735F9}"/>
              </a:ext>
            </a:extLst>
          </p:cNvPr>
          <p:cNvSpPr txBox="1"/>
          <p:nvPr/>
        </p:nvSpPr>
        <p:spPr>
          <a:xfrm>
            <a:off x="6264222" y="2657475"/>
            <a:ext cx="5257800" cy="120032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600" b="1" spc="300" dirty="0">
                <a:solidFill>
                  <a:schemeClr val="bg1"/>
                </a:solidFill>
                <a:latin typeface="Microsoft Sans Serif"/>
                <a:ea typeface="Microsoft Sans Serif"/>
                <a:cs typeface="Calibri"/>
              </a:rPr>
              <a:t>Planos a partir de R$ 189,00 mensais</a:t>
            </a: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46E97D63-3C2A-CEF2-DE4C-F8A34250F305}"/>
              </a:ext>
            </a:extLst>
          </p:cNvPr>
          <p:cNvSpPr txBox="1"/>
          <p:nvPr/>
        </p:nvSpPr>
        <p:spPr>
          <a:xfrm>
            <a:off x="800881" y="3130177"/>
            <a:ext cx="3302710" cy="94897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700"/>
              </a:spcBef>
            </a:pPr>
            <a:r>
              <a:rPr lang="pt-BR" sz="3000" b="1" spc="20" dirty="0">
                <a:solidFill>
                  <a:srgbClr val="2E5498"/>
                </a:solidFill>
                <a:latin typeface="Trebuchet MS"/>
                <a:cs typeface="Trebuchet MS"/>
              </a:rPr>
              <a:t>CONDIÇÕES</a:t>
            </a:r>
          </a:p>
          <a:p>
            <a:pPr marL="12700" marR="5080">
              <a:lnSpc>
                <a:spcPts val="3000"/>
              </a:lnSpc>
              <a:spcBef>
                <a:spcPts val="700"/>
              </a:spcBef>
            </a:pPr>
            <a:r>
              <a:rPr lang="pt-BR" sz="3000" b="1" spc="20" dirty="0">
                <a:solidFill>
                  <a:srgbClr val="2E5498"/>
                </a:solidFill>
                <a:latin typeface="Trebuchet MS"/>
                <a:cs typeface="Trebuchet MS"/>
              </a:rPr>
              <a:t>PARCERIA SINCOR</a:t>
            </a:r>
            <a:endParaRPr sz="3000" dirty="0">
              <a:latin typeface="Trebuchet MS"/>
              <a:cs typeface="Trebuchet MS"/>
            </a:endParaRPr>
          </a:p>
        </p:txBody>
      </p:sp>
      <p:pic>
        <p:nvPicPr>
          <p:cNvPr id="15" name="object 5">
            <a:extLst>
              <a:ext uri="{FF2B5EF4-FFF2-40B4-BE49-F238E27FC236}">
                <a16:creationId xmlns:a16="http://schemas.microsoft.com/office/drawing/2014/main" id="{43982AB3-7451-B6ED-2402-6FE24694910E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13605" y="429935"/>
            <a:ext cx="824150" cy="79831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15204" y="0"/>
            <a:ext cx="7785100" cy="7143750"/>
          </a:xfrm>
          <a:custGeom>
            <a:avLst/>
            <a:gdLst/>
            <a:ahLst/>
            <a:cxnLst/>
            <a:rect l="l" t="t" r="r" b="b"/>
            <a:pathLst>
              <a:path w="7785100" h="7143750">
                <a:moveTo>
                  <a:pt x="0" y="7143750"/>
                </a:moveTo>
                <a:lnTo>
                  <a:pt x="7784795" y="7143750"/>
                </a:lnTo>
                <a:lnTo>
                  <a:pt x="7784795" y="0"/>
                </a:lnTo>
                <a:lnTo>
                  <a:pt x="0" y="0"/>
                </a:lnTo>
                <a:lnTo>
                  <a:pt x="0" y="7143750"/>
                </a:lnTo>
                <a:close/>
              </a:path>
            </a:pathLst>
          </a:custGeom>
          <a:solidFill>
            <a:srgbClr val="ED74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915535" cy="7143750"/>
          </a:xfrm>
          <a:custGeom>
            <a:avLst/>
            <a:gdLst/>
            <a:ahLst/>
            <a:cxnLst/>
            <a:rect l="l" t="t" r="r" b="b"/>
            <a:pathLst>
              <a:path w="4915535" h="7143750">
                <a:moveTo>
                  <a:pt x="4915204" y="0"/>
                </a:moveTo>
                <a:lnTo>
                  <a:pt x="0" y="0"/>
                </a:lnTo>
                <a:lnTo>
                  <a:pt x="0" y="7143750"/>
                </a:lnTo>
                <a:lnTo>
                  <a:pt x="4915204" y="7143750"/>
                </a:lnTo>
                <a:lnTo>
                  <a:pt x="4915204" y="0"/>
                </a:lnTo>
                <a:close/>
              </a:path>
            </a:pathLst>
          </a:custGeom>
          <a:solidFill>
            <a:srgbClr val="F2E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64963" y="3634792"/>
            <a:ext cx="279717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pt-BR" sz="1600" spc="-90" dirty="0">
                <a:solidFill>
                  <a:srgbClr val="6B6B6B"/>
                </a:solidFill>
                <a:latin typeface="Trebuchet MS"/>
                <a:cs typeface="Trebuchet MS"/>
              </a:rPr>
              <a:t>ALL LINE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4976" y="2926767"/>
            <a:ext cx="27844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3000" b="1" spc="-45" dirty="0">
                <a:solidFill>
                  <a:srgbClr val="2E5498"/>
                </a:solidFill>
                <a:latin typeface="Trebuchet MS"/>
                <a:cs typeface="Trebuchet MS"/>
              </a:rPr>
              <a:t>PLANO BRONZE</a:t>
            </a:r>
            <a:endParaRPr sz="30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77648" y="3515697"/>
            <a:ext cx="3121660" cy="0"/>
          </a:xfrm>
          <a:custGeom>
            <a:avLst/>
            <a:gdLst/>
            <a:ahLst/>
            <a:cxnLst/>
            <a:rect l="l" t="t" r="r" b="b"/>
            <a:pathLst>
              <a:path w="3121660">
                <a:moveTo>
                  <a:pt x="0" y="0"/>
                </a:moveTo>
                <a:lnTo>
                  <a:pt x="3121063" y="0"/>
                </a:lnTo>
              </a:path>
            </a:pathLst>
          </a:custGeom>
          <a:ln w="12700">
            <a:solidFill>
              <a:srgbClr val="ED74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11270" y="676275"/>
            <a:ext cx="6225587" cy="453457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Prestadores de serviços;</a:t>
            </a:r>
            <a:b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</a:b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Simples Nacional;</a:t>
            </a:r>
            <a:b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</a:b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Isenção da 13ª Mensalidade</a:t>
            </a:r>
            <a:b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</a:b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Faturamento médio de até R$ 15.000/mês;</a:t>
            </a: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Emissão de até 10 NF’S/mês</a:t>
            </a:r>
            <a:b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</a:b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Acesso ao portal do cliente </a:t>
            </a:r>
            <a:r>
              <a:rPr lang="pt-BR" sz="1600" spc="300" dirty="0" err="1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All</a:t>
            </a: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 </a:t>
            </a:r>
            <a:r>
              <a:rPr lang="pt-BR" sz="1600" spc="300" dirty="0" err="1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Line</a:t>
            </a: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 para consulta das guias de impostos e relatórios contábeis;</a:t>
            </a:r>
            <a:b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</a:b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Verificação do balancete, DRE e balanço anual;</a:t>
            </a:r>
            <a:b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</a:br>
            <a:endParaRPr lang="pt-BR" sz="1600" spc="300" dirty="0">
              <a:solidFill>
                <a:srgbClr val="F2EFED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r>
              <a:rPr lang="pt-BR" sz="1600" spc="300" dirty="0">
                <a:solidFill>
                  <a:srgbClr val="F2EFED"/>
                </a:solidFill>
                <a:latin typeface="Microsoft Sans Serif"/>
                <a:ea typeface="Microsoft Sans Serif"/>
                <a:cs typeface="Microsoft Sans Serif"/>
              </a:rPr>
              <a:t>Atendimento 100% digital;</a:t>
            </a:r>
          </a:p>
          <a:p>
            <a:pPr marL="12700" marR="720090"/>
            <a:endParaRPr lang="en-US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marL="12700" marR="720090"/>
            <a:endParaRPr lang="en-US" sz="1600" spc="-75" dirty="0">
              <a:solidFill>
                <a:schemeClr val="bg1"/>
              </a:solidFill>
              <a:latin typeface="Calibri"/>
              <a:ea typeface="Microsoft Sans Serif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676275"/>
            <a:ext cx="283239" cy="25219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8000" y="1209675"/>
            <a:ext cx="283239" cy="25219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2178191"/>
            <a:ext cx="283239" cy="25218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2962275"/>
            <a:ext cx="283239" cy="252188"/>
          </a:xfrm>
          <a:prstGeom prst="rect">
            <a:avLst/>
          </a:prstGeom>
        </p:spPr>
      </p:pic>
      <p:pic>
        <p:nvPicPr>
          <p:cNvPr id="16" name="object 15">
            <a:extLst>
              <a:ext uri="{FF2B5EF4-FFF2-40B4-BE49-F238E27FC236}">
                <a16:creationId xmlns:a16="http://schemas.microsoft.com/office/drawing/2014/main" id="{F60120C8-6FDD-69EF-0DA9-20E221D455B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3887215"/>
            <a:ext cx="283239" cy="252188"/>
          </a:xfrm>
          <a:prstGeom prst="rect">
            <a:avLst/>
          </a:prstGeom>
        </p:spPr>
      </p:pic>
      <p:pic>
        <p:nvPicPr>
          <p:cNvPr id="17" name="object 15">
            <a:extLst>
              <a:ext uri="{FF2B5EF4-FFF2-40B4-BE49-F238E27FC236}">
                <a16:creationId xmlns:a16="http://schemas.microsoft.com/office/drawing/2014/main" id="{6CD03ADA-F34C-E309-882E-D28C4CA2CAD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09561" y="4420615"/>
            <a:ext cx="283239" cy="252188"/>
          </a:xfrm>
          <a:prstGeom prst="rect">
            <a:avLst/>
          </a:prstGeom>
        </p:spPr>
      </p:pic>
      <p:sp>
        <p:nvSpPr>
          <p:cNvPr id="19" name="object 10">
            <a:extLst>
              <a:ext uri="{FF2B5EF4-FFF2-40B4-BE49-F238E27FC236}">
                <a16:creationId xmlns:a16="http://schemas.microsoft.com/office/drawing/2014/main" id="{12436B99-3E88-330D-0A9C-4F1CB3B2963F}"/>
              </a:ext>
            </a:extLst>
          </p:cNvPr>
          <p:cNvSpPr txBox="1"/>
          <p:nvPr/>
        </p:nvSpPr>
        <p:spPr>
          <a:xfrm>
            <a:off x="6717097" y="5485338"/>
            <a:ext cx="4357304" cy="161326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br>
              <a:rPr lang="pt-BR" sz="2400" b="1" spc="300" dirty="0">
                <a:solidFill>
                  <a:schemeClr val="tx2"/>
                </a:solidFill>
                <a:latin typeface="Microsoft Sans Serif"/>
                <a:ea typeface="Microsoft Sans Serif"/>
                <a:cs typeface="Microsoft Sans Serif"/>
              </a:rPr>
            </a:br>
            <a:r>
              <a:rPr lang="pt-BR" sz="2400" b="1" spc="300" dirty="0">
                <a:solidFill>
                  <a:schemeClr val="bg1"/>
                </a:solidFill>
                <a:latin typeface="Microsoft Sans Serif"/>
                <a:ea typeface="Microsoft Sans Serif"/>
                <a:cs typeface="Microsoft Sans Serif"/>
              </a:rPr>
              <a:t> Valor Mensal: R$ 189,00</a:t>
            </a:r>
          </a:p>
          <a:p>
            <a:pPr marL="12700" marR="720090"/>
            <a:endParaRPr lang="en-US" sz="1600" spc="300" dirty="0">
              <a:solidFill>
                <a:schemeClr val="bg1"/>
              </a:solidFill>
              <a:latin typeface="Microsoft Sans Serif"/>
              <a:ea typeface="Microsoft Sans Serif"/>
              <a:cs typeface="Calibri"/>
            </a:endParaRPr>
          </a:p>
          <a:p>
            <a:pPr marL="12700" marR="720090"/>
            <a:endParaRPr lang="en-US" sz="1600" spc="-75" dirty="0">
              <a:solidFill>
                <a:schemeClr val="bg1"/>
              </a:solidFill>
              <a:latin typeface="Calibri"/>
              <a:ea typeface="Microsoft Sans Serif"/>
              <a:cs typeface="Calibri"/>
            </a:endParaRPr>
          </a:p>
        </p:txBody>
      </p:sp>
      <p:pic>
        <p:nvPicPr>
          <p:cNvPr id="3" name="object 12">
            <a:extLst>
              <a:ext uri="{FF2B5EF4-FFF2-40B4-BE49-F238E27FC236}">
                <a16:creationId xmlns:a16="http://schemas.microsoft.com/office/drawing/2014/main" id="{F6CE9045-BD7B-9E2D-6505-39A7FEF92A1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2441" y="1705886"/>
            <a:ext cx="283239" cy="252190"/>
          </a:xfrm>
          <a:prstGeom prst="rect">
            <a:avLst/>
          </a:prstGeom>
        </p:spPr>
      </p:pic>
      <p:pic>
        <p:nvPicPr>
          <p:cNvPr id="5" name="object 5">
            <a:extLst>
              <a:ext uri="{FF2B5EF4-FFF2-40B4-BE49-F238E27FC236}">
                <a16:creationId xmlns:a16="http://schemas.microsoft.com/office/drawing/2014/main" id="{B1F4B04E-DC36-1670-4F15-DB6AEEEA0323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7650" y="639963"/>
            <a:ext cx="720979" cy="7200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E549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F271810A0B764FBF23997AE6ED88B0" ma:contentTypeVersion="2" ma:contentTypeDescription="Crie um novo documento." ma:contentTypeScope="" ma:versionID="a1e3039083d0d16bb576ffb20c5927fa">
  <xsd:schema xmlns:xsd="http://www.w3.org/2001/XMLSchema" xmlns:xs="http://www.w3.org/2001/XMLSchema" xmlns:p="http://schemas.microsoft.com/office/2006/metadata/properties" xmlns:ns2="0409d4e1-91e9-4313-a23d-c428e1ecc357" targetNamespace="http://schemas.microsoft.com/office/2006/metadata/properties" ma:root="true" ma:fieldsID="a2e822601a0a058e3df30d17d6c07fd5" ns2:_="">
    <xsd:import namespace="0409d4e1-91e9-4313-a23d-c428e1ecc3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9d4e1-91e9-4313-a23d-c428e1ecc3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7F7899-3FAB-4D38-9B25-E703A826C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9d4e1-91e9-4313-a23d-c428e1ecc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FFFF26-0472-4960-87B5-2CAD5A965B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8E9C04-BC1A-4BE3-AB63-B76E69D56F39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409d4e1-91e9-4313-a23d-c428e1ecc35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565</Words>
  <Application>Microsoft Office PowerPoint</Application>
  <PresentationFormat>Personalizar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Calibri</vt:lpstr>
      <vt:lpstr>Microsoft Sans Serif</vt:lpstr>
      <vt:lpstr>Trebuchet MS</vt:lpstr>
      <vt:lpstr>Wingdings</vt:lpstr>
      <vt:lpstr>Office Theme</vt:lpstr>
      <vt:lpstr>Apresentação do PowerPoint</vt:lpstr>
      <vt:lpstr>Apresentação do PowerPoint</vt:lpstr>
      <vt:lpstr>Apresentação do PowerPoint</vt:lpstr>
      <vt:lpstr>GESTÃO DE DOCUMENTOS DIGITAL:</vt:lpstr>
      <vt:lpstr>GESTÃO DE DOCUMENTOS DIGITAL:</vt:lpstr>
      <vt:lpstr>GESTÃO DE DOCUMENTOS DIGITAL: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ENTRE EM CONTATO CONOSCO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Partwork apresentação v4</dc:title>
  <dc:creator>admpartwork</dc:creator>
  <cp:lastModifiedBy>Lucca Gonçalves | Partwork</cp:lastModifiedBy>
  <cp:revision>494</cp:revision>
  <dcterms:created xsi:type="dcterms:W3CDTF">2022-03-07T18:57:47Z</dcterms:created>
  <dcterms:modified xsi:type="dcterms:W3CDTF">2024-11-11T13:03:34Z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2022-02-25T00:00:00Z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2022-03-07T00:00:00Z</vt:filetime>
  </property>
  <property fmtid="{D5CDD505-2E9C-101B-9397-08002B2CF9AE}" pid="5" name="ContentTypeId">
    <vt:lpwstr>0x01010081F271810A0B764FBF23997AE6ED88B0</vt:lpwstr>
  </property>
</Properties>
</file>